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0D30824-9C1C-3265-FD46-E2DCB279D6A6}" name="Ueli Dübendorfer" initials="UD" userId="5a2c38ce78301acb" providerId="Windows Live"/>
  <p188:author id="{CD002B85-3B64-883B-9256-D512F0591DAD}" name="Weckemann, Matthias" initials="MW" userId="S::matthias.weckemann@schule-pfaeffikon.ch::b8455fd7-c160-402e-b925-3b4728f0b60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AF00"/>
    <a:srgbClr val="DAC2EC"/>
    <a:srgbClr val="74B230"/>
    <a:srgbClr val="679E2A"/>
    <a:srgbClr val="005D7E"/>
    <a:srgbClr val="7DDDFF"/>
    <a:srgbClr val="57D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CE5DBA-E3E1-4F6F-99ED-AC88B9195095}" v="3" dt="2024-08-29T06:51:42.0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897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8/10/relationships/authors" Target="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AFFB5C-E826-9A91-3B3C-43E6C30BDF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5ECDC5E-F4B5-4059-6BCA-E4CB91A409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B6BAFE9-C6F4-F737-EB79-77EA8E35F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3B2EE-14AC-4EE4-B8F3-9263D60109DA}" type="datetimeFigureOut">
              <a:rPr lang="de-CH" smtClean="0"/>
              <a:t>24.08.2026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3822961-5BA9-1539-31E2-C75C81FC2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8E8032B-EC78-76F5-CE51-1B3E026EE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1EF4-CF36-4F85-A7E4-6DFFE3F6A4C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13564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72984E-8A98-3EEF-C3D9-4DE8ED8C5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14BD8EB-A52C-EFA1-E350-5007F80568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7550ABF-CACB-3C2B-F77A-6B4443BB0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3B2EE-14AC-4EE4-B8F3-9263D60109DA}" type="datetimeFigureOut">
              <a:rPr lang="de-CH" smtClean="0"/>
              <a:t>24.08.2026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C1D896C-EF05-35E3-04C7-F5B9235DB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359E1DB-2CE0-F9D9-D644-43A9380F2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1EF4-CF36-4F85-A7E4-6DFFE3F6A4C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7368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6C962A-1749-A051-CC42-86564963E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4C1345E-EADB-FCA0-1225-E529E0C98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3E5F2E8-9CD2-F071-CB69-A23FD3599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3B2EE-14AC-4EE4-B8F3-9263D60109DA}" type="datetimeFigureOut">
              <a:rPr lang="de-CH" smtClean="0"/>
              <a:t>24.08.2026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B8CA6BA-6A06-F16A-C857-9134556F0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33207B9-CA2D-BFB2-DA68-EC26E7DE3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1EF4-CF36-4F85-A7E4-6DFFE3F6A4C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91217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42862F-8954-A5D2-BEB3-8D9CD23C7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A8B22F0-109A-12B2-434B-2846DD7A72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A1877F2-B5BD-AF54-476A-2BC6C8B711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A4BE42E-CA83-EA24-DD6A-F69D5C602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3B2EE-14AC-4EE4-B8F3-9263D60109DA}" type="datetimeFigureOut">
              <a:rPr lang="de-CH" smtClean="0"/>
              <a:t>24.08.2026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BD6C548-769E-A26B-A52D-3354A11A7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E4D6A5-0F16-9212-CC9A-B48C04527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1EF4-CF36-4F85-A7E4-6DFFE3F6A4C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4284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0E99B5-94AD-4D2B-FA81-BA13FCB1C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1E4BC16-B74E-42D7-0F66-10E9283EF1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6281689-B512-2212-C2AF-88A5C62D94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F133AE-0B39-DA50-A219-F29CDB29DC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3482078-C6AA-0618-4C80-FF9DABAA02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72F1F3B-5F2F-EA6E-7D66-81CD932A0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3B2EE-14AC-4EE4-B8F3-9263D60109DA}" type="datetimeFigureOut">
              <a:rPr lang="de-CH" smtClean="0"/>
              <a:t>24.08.2026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7773ECA-EA76-A603-DEA2-26976F6BE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9218426-820C-ADA9-D374-13B5D7674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1EF4-CF36-4F85-A7E4-6DFFE3F6A4C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13646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827200-65AC-2E07-6A3E-BB711339F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A661BA9-98D1-F1D6-803B-0A82B85DB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3B2EE-14AC-4EE4-B8F3-9263D60109DA}" type="datetimeFigureOut">
              <a:rPr lang="de-CH" smtClean="0"/>
              <a:t>24.08.2026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C071530-7669-AB0A-2BDA-5256DA960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7488243-542E-56D2-1BF4-1331D36E3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1EF4-CF36-4F85-A7E4-6DFFE3F6A4C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05439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D3B6B49-8858-6D7B-9609-5AC94419F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3B2EE-14AC-4EE4-B8F3-9263D60109DA}" type="datetimeFigureOut">
              <a:rPr lang="de-CH" smtClean="0"/>
              <a:t>24.08.2026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D9D43A1-EDED-99A6-BBEC-506489DCB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BF14034-81CD-9ADE-E7C3-59EE4D4B0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1EF4-CF36-4F85-A7E4-6DFFE3F6A4C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34471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D2AC4C-1540-5B0E-3283-4978BF151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C329B5-59C6-3FC1-AF69-D3F73CD836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F2E6983-389E-9DD0-1103-F8EA9CEFA0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1DED62E-4934-5969-9DCA-A4A6A360E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3B2EE-14AC-4EE4-B8F3-9263D60109DA}" type="datetimeFigureOut">
              <a:rPr lang="de-CH" smtClean="0"/>
              <a:t>24.08.2026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D13D2DB-FCBC-460E-598C-9193CAF90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DF8A236-14F6-F850-7088-08864C6AC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1EF4-CF36-4F85-A7E4-6DFFE3F6A4C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28468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FA1868-F1E5-343C-330D-49DE8A99C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2247350-855D-8334-11B8-AFE012D97A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FB5FFF5-22F0-08EC-F030-911E011F71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8EC0BA1-9F1C-4426-73E3-761FD7DA2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3B2EE-14AC-4EE4-B8F3-9263D60109DA}" type="datetimeFigureOut">
              <a:rPr lang="de-CH" smtClean="0"/>
              <a:t>24.08.2026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ABD8E43-D763-CF2F-527F-FA29BCF22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B1F6EEA-ADE7-EB7B-3AEE-EEAE96362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1EF4-CF36-4F85-A7E4-6DFFE3F6A4C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67467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4FBE43-8637-F612-FCB6-8AE287F83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4BF3886-942D-9A41-62A7-5ED8DD55B3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4548879-2732-C890-BEB5-D4E042B90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3B2EE-14AC-4EE4-B8F3-9263D60109DA}" type="datetimeFigureOut">
              <a:rPr lang="de-CH" smtClean="0"/>
              <a:t>24.08.2026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C092BBB-E27E-F244-DD28-A46C63DE7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46BD49-840A-1EC8-3B91-939709AB8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1EF4-CF36-4F85-A7E4-6DFFE3F6A4C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25207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0062D552-7B2D-D228-4FCD-A37880F487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D5370AA-5610-08F8-2F82-EA6E90E457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1092C4F-A643-63C5-49A1-2262E764E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3B2EE-14AC-4EE4-B8F3-9263D60109DA}" type="datetimeFigureOut">
              <a:rPr lang="de-CH" smtClean="0"/>
              <a:t>24.08.2026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165D547-B94F-F41C-60C2-C101ECB54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9FCF9E-0D34-1CA3-F80C-ACA69E4F2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C1EF4-CF36-4F85-A7E4-6DFFE3F6A4C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04675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4DDCE07-CEBD-B330-75CE-1C15E04E0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4EFF0F7-DDCF-9303-BF1D-B2D8F02DE3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42F0E3A-6460-554E-2F3F-9AECC4AF1C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3B2EE-14AC-4EE4-B8F3-9263D60109DA}" type="datetimeFigureOut">
              <a:rPr lang="de-CH" smtClean="0"/>
              <a:t>24.08.2026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D24A00C-9D9F-4AD1-2CC5-FF35CB458B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F6DA8D8-8FC7-9F4D-6B85-43EC49256E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C1EF4-CF36-4F85-A7E4-6DFFE3F6A4C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64113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F502B8C1-2979-6B08-A165-96A25028E2E5}"/>
              </a:ext>
            </a:extLst>
          </p:cNvPr>
          <p:cNvCxnSpPr>
            <a:cxnSpLocks/>
          </p:cNvCxnSpPr>
          <p:nvPr/>
        </p:nvCxnSpPr>
        <p:spPr>
          <a:xfrm>
            <a:off x="9777877" y="3918930"/>
            <a:ext cx="0" cy="947608"/>
          </a:xfrm>
          <a:prstGeom prst="line">
            <a:avLst/>
          </a:prstGeom>
          <a:ln w="19050">
            <a:solidFill>
              <a:srgbClr val="E6A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r Verbinder 29">
            <a:extLst>
              <a:ext uri="{FF2B5EF4-FFF2-40B4-BE49-F238E27FC236}">
                <a16:creationId xmlns:a16="http://schemas.microsoft.com/office/drawing/2014/main" id="{92CEC10A-3D0B-ED30-C028-898AAA431E00}"/>
              </a:ext>
            </a:extLst>
          </p:cNvPr>
          <p:cNvCxnSpPr>
            <a:cxnSpLocks/>
          </p:cNvCxnSpPr>
          <p:nvPr/>
        </p:nvCxnSpPr>
        <p:spPr>
          <a:xfrm>
            <a:off x="5691861" y="4827966"/>
            <a:ext cx="0" cy="288000"/>
          </a:xfrm>
          <a:prstGeom prst="line">
            <a:avLst/>
          </a:prstGeom>
          <a:ln w="19050">
            <a:solidFill>
              <a:srgbClr val="679E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r Verbinder 28">
            <a:extLst>
              <a:ext uri="{FF2B5EF4-FFF2-40B4-BE49-F238E27FC236}">
                <a16:creationId xmlns:a16="http://schemas.microsoft.com/office/drawing/2014/main" id="{195F89F1-01F9-D371-62A0-B72CFF8CBAF6}"/>
              </a:ext>
            </a:extLst>
          </p:cNvPr>
          <p:cNvCxnSpPr>
            <a:cxnSpLocks/>
          </p:cNvCxnSpPr>
          <p:nvPr/>
        </p:nvCxnSpPr>
        <p:spPr>
          <a:xfrm>
            <a:off x="4298036" y="4834519"/>
            <a:ext cx="0" cy="288000"/>
          </a:xfrm>
          <a:prstGeom prst="line">
            <a:avLst/>
          </a:prstGeom>
          <a:ln w="19050">
            <a:solidFill>
              <a:srgbClr val="679E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E7C72B9D-187F-CFCF-5FE2-45E2F89FCE64}"/>
              </a:ext>
            </a:extLst>
          </p:cNvPr>
          <p:cNvCxnSpPr>
            <a:cxnSpLocks/>
          </p:cNvCxnSpPr>
          <p:nvPr/>
        </p:nvCxnSpPr>
        <p:spPr>
          <a:xfrm>
            <a:off x="2881986" y="4822022"/>
            <a:ext cx="0" cy="288000"/>
          </a:xfrm>
          <a:prstGeom prst="line">
            <a:avLst/>
          </a:prstGeom>
          <a:ln w="19050">
            <a:solidFill>
              <a:srgbClr val="679E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Gerader Verbinder 78">
            <a:extLst>
              <a:ext uri="{FF2B5EF4-FFF2-40B4-BE49-F238E27FC236}">
                <a16:creationId xmlns:a16="http://schemas.microsoft.com/office/drawing/2014/main" id="{5996F3D9-E820-FBDF-B57C-7673AC7DB0E8}"/>
              </a:ext>
            </a:extLst>
          </p:cNvPr>
          <p:cNvCxnSpPr>
            <a:cxnSpLocks/>
          </p:cNvCxnSpPr>
          <p:nvPr/>
        </p:nvCxnSpPr>
        <p:spPr>
          <a:xfrm>
            <a:off x="2441449" y="4825053"/>
            <a:ext cx="0" cy="1056635"/>
          </a:xfrm>
          <a:prstGeom prst="line">
            <a:avLst/>
          </a:prstGeom>
          <a:ln w="19050">
            <a:solidFill>
              <a:srgbClr val="679E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r Verbinder 54">
            <a:extLst>
              <a:ext uri="{FF2B5EF4-FFF2-40B4-BE49-F238E27FC236}">
                <a16:creationId xmlns:a16="http://schemas.microsoft.com/office/drawing/2014/main" id="{F13F229B-1BC5-9DA2-E4EA-EE24A690E9D6}"/>
              </a:ext>
            </a:extLst>
          </p:cNvPr>
          <p:cNvCxnSpPr>
            <a:cxnSpLocks/>
          </p:cNvCxnSpPr>
          <p:nvPr/>
        </p:nvCxnSpPr>
        <p:spPr>
          <a:xfrm>
            <a:off x="4237137" y="3566160"/>
            <a:ext cx="0" cy="46223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Gerader Verbinder 55">
            <a:extLst>
              <a:ext uri="{FF2B5EF4-FFF2-40B4-BE49-F238E27FC236}">
                <a16:creationId xmlns:a16="http://schemas.microsoft.com/office/drawing/2014/main" id="{3018228A-B149-DC6A-35C5-E752C00E1B06}"/>
              </a:ext>
            </a:extLst>
          </p:cNvPr>
          <p:cNvCxnSpPr>
            <a:cxnSpLocks/>
          </p:cNvCxnSpPr>
          <p:nvPr/>
        </p:nvCxnSpPr>
        <p:spPr>
          <a:xfrm>
            <a:off x="1851029" y="3556422"/>
            <a:ext cx="0" cy="470301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r Verbinder 38">
            <a:extLst>
              <a:ext uri="{FF2B5EF4-FFF2-40B4-BE49-F238E27FC236}">
                <a16:creationId xmlns:a16="http://schemas.microsoft.com/office/drawing/2014/main" id="{7DE25EEC-5668-E9AE-BE33-52860FDFCC34}"/>
              </a:ext>
            </a:extLst>
          </p:cNvPr>
          <p:cNvCxnSpPr>
            <a:cxnSpLocks/>
          </p:cNvCxnSpPr>
          <p:nvPr/>
        </p:nvCxnSpPr>
        <p:spPr>
          <a:xfrm>
            <a:off x="2318127" y="4347003"/>
            <a:ext cx="1029263" cy="0"/>
          </a:xfrm>
          <a:prstGeom prst="line">
            <a:avLst/>
          </a:prstGeom>
          <a:ln w="19050">
            <a:solidFill>
              <a:srgbClr val="679E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17526781-0375-C0EF-4E14-DA010F527CA4}"/>
              </a:ext>
            </a:extLst>
          </p:cNvPr>
          <p:cNvCxnSpPr/>
          <p:nvPr/>
        </p:nvCxnSpPr>
        <p:spPr>
          <a:xfrm>
            <a:off x="6964745" y="3556422"/>
            <a:ext cx="0" cy="526774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rader Verbinder 53">
            <a:extLst>
              <a:ext uri="{FF2B5EF4-FFF2-40B4-BE49-F238E27FC236}">
                <a16:creationId xmlns:a16="http://schemas.microsoft.com/office/drawing/2014/main" id="{8070A0E9-C703-C5CD-EEF1-DA91E4E154C5}"/>
              </a:ext>
            </a:extLst>
          </p:cNvPr>
          <p:cNvCxnSpPr>
            <a:cxnSpLocks/>
          </p:cNvCxnSpPr>
          <p:nvPr/>
        </p:nvCxnSpPr>
        <p:spPr>
          <a:xfrm>
            <a:off x="2179393" y="2651760"/>
            <a:ext cx="6829209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feld 2">
            <a:extLst>
              <a:ext uri="{FF2B5EF4-FFF2-40B4-BE49-F238E27FC236}">
                <a16:creationId xmlns:a16="http://schemas.microsoft.com/office/drawing/2014/main" id="{E8FE5A71-9CAF-8894-973C-2B0DE6B67428}"/>
              </a:ext>
            </a:extLst>
          </p:cNvPr>
          <p:cNvSpPr txBox="1"/>
          <p:nvPr/>
        </p:nvSpPr>
        <p:spPr>
          <a:xfrm>
            <a:off x="3196266" y="246536"/>
            <a:ext cx="48606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800" b="1" dirty="0">
                <a:latin typeface="Arial" panose="020B0604020202020204" pitchFamily="34" charset="0"/>
                <a:cs typeface="Arial" panose="020B0604020202020204" pitchFamily="34" charset="0"/>
              </a:rPr>
              <a:t>Organigramm ab 2026/2027</a:t>
            </a:r>
          </a:p>
        </p:txBody>
      </p: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id="{9C58F3C1-684B-A8FB-7DD0-B481F27A9BED}"/>
              </a:ext>
            </a:extLst>
          </p:cNvPr>
          <p:cNvCxnSpPr/>
          <p:nvPr/>
        </p:nvCxnSpPr>
        <p:spPr>
          <a:xfrm>
            <a:off x="5631441" y="1918252"/>
            <a:ext cx="0" cy="526774"/>
          </a:xfrm>
          <a:prstGeom prst="line">
            <a:avLst/>
          </a:prstGeom>
          <a:ln w="19050">
            <a:solidFill>
              <a:srgbClr val="005D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r Verbinder 33">
            <a:extLst>
              <a:ext uri="{FF2B5EF4-FFF2-40B4-BE49-F238E27FC236}">
                <a16:creationId xmlns:a16="http://schemas.microsoft.com/office/drawing/2014/main" id="{45D03102-F26F-1B08-9CFF-922DBF2F97D3}"/>
              </a:ext>
            </a:extLst>
          </p:cNvPr>
          <p:cNvCxnSpPr/>
          <p:nvPr/>
        </p:nvCxnSpPr>
        <p:spPr>
          <a:xfrm>
            <a:off x="9775880" y="3556422"/>
            <a:ext cx="0" cy="526774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r Verbinder 34">
            <a:extLst>
              <a:ext uri="{FF2B5EF4-FFF2-40B4-BE49-F238E27FC236}">
                <a16:creationId xmlns:a16="http://schemas.microsoft.com/office/drawing/2014/main" id="{FEB8C853-4849-D5AB-F1F4-C28CCEE7BBEF}"/>
              </a:ext>
            </a:extLst>
          </p:cNvPr>
          <p:cNvCxnSpPr>
            <a:cxnSpLocks/>
          </p:cNvCxnSpPr>
          <p:nvPr/>
        </p:nvCxnSpPr>
        <p:spPr>
          <a:xfrm>
            <a:off x="5631026" y="2916796"/>
            <a:ext cx="0" cy="649364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r Verbinder 36">
            <a:extLst>
              <a:ext uri="{FF2B5EF4-FFF2-40B4-BE49-F238E27FC236}">
                <a16:creationId xmlns:a16="http://schemas.microsoft.com/office/drawing/2014/main" id="{BB97F5B1-A18E-098E-F50C-900EB7B7A71C}"/>
              </a:ext>
            </a:extLst>
          </p:cNvPr>
          <p:cNvCxnSpPr>
            <a:cxnSpLocks/>
          </p:cNvCxnSpPr>
          <p:nvPr/>
        </p:nvCxnSpPr>
        <p:spPr>
          <a:xfrm>
            <a:off x="1851029" y="3566160"/>
            <a:ext cx="7924851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r Verbinder 43">
            <a:extLst>
              <a:ext uri="{FF2B5EF4-FFF2-40B4-BE49-F238E27FC236}">
                <a16:creationId xmlns:a16="http://schemas.microsoft.com/office/drawing/2014/main" id="{6CD05518-6154-612A-6342-D52847936266}"/>
              </a:ext>
            </a:extLst>
          </p:cNvPr>
          <p:cNvCxnSpPr>
            <a:cxnSpLocks/>
          </p:cNvCxnSpPr>
          <p:nvPr/>
        </p:nvCxnSpPr>
        <p:spPr>
          <a:xfrm flipV="1">
            <a:off x="3854687" y="4825053"/>
            <a:ext cx="2899117" cy="8879"/>
          </a:xfrm>
          <a:prstGeom prst="line">
            <a:avLst/>
          </a:prstGeom>
          <a:ln w="19050">
            <a:solidFill>
              <a:srgbClr val="679E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r Verbinder 45">
            <a:extLst>
              <a:ext uri="{FF2B5EF4-FFF2-40B4-BE49-F238E27FC236}">
                <a16:creationId xmlns:a16="http://schemas.microsoft.com/office/drawing/2014/main" id="{D936243B-EE6D-EDED-5E5D-E46E43DB3E38}"/>
              </a:ext>
            </a:extLst>
          </p:cNvPr>
          <p:cNvCxnSpPr>
            <a:cxnSpLocks/>
          </p:cNvCxnSpPr>
          <p:nvPr/>
        </p:nvCxnSpPr>
        <p:spPr>
          <a:xfrm>
            <a:off x="5241180" y="4825053"/>
            <a:ext cx="0" cy="955248"/>
          </a:xfrm>
          <a:prstGeom prst="line">
            <a:avLst/>
          </a:prstGeom>
          <a:ln w="19050">
            <a:solidFill>
              <a:srgbClr val="679E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Gerader Verbinder 47">
            <a:extLst>
              <a:ext uri="{FF2B5EF4-FFF2-40B4-BE49-F238E27FC236}">
                <a16:creationId xmlns:a16="http://schemas.microsoft.com/office/drawing/2014/main" id="{EFFBAF1C-BD19-6B7C-E2E6-C6447EEB1DF3}"/>
              </a:ext>
            </a:extLst>
          </p:cNvPr>
          <p:cNvCxnSpPr>
            <a:cxnSpLocks/>
          </p:cNvCxnSpPr>
          <p:nvPr/>
        </p:nvCxnSpPr>
        <p:spPr>
          <a:xfrm>
            <a:off x="1843761" y="4631523"/>
            <a:ext cx="0" cy="202409"/>
          </a:xfrm>
          <a:prstGeom prst="line">
            <a:avLst/>
          </a:prstGeom>
          <a:ln w="19050">
            <a:solidFill>
              <a:srgbClr val="679E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Gerader Verbinder 48">
            <a:extLst>
              <a:ext uri="{FF2B5EF4-FFF2-40B4-BE49-F238E27FC236}">
                <a16:creationId xmlns:a16="http://schemas.microsoft.com/office/drawing/2014/main" id="{9E32C19A-1896-BF4B-8693-1924465A3BA5}"/>
              </a:ext>
            </a:extLst>
          </p:cNvPr>
          <p:cNvCxnSpPr>
            <a:cxnSpLocks/>
          </p:cNvCxnSpPr>
          <p:nvPr/>
        </p:nvCxnSpPr>
        <p:spPr>
          <a:xfrm>
            <a:off x="1155011" y="4825053"/>
            <a:ext cx="0" cy="1056635"/>
          </a:xfrm>
          <a:prstGeom prst="line">
            <a:avLst/>
          </a:prstGeom>
          <a:ln w="19050">
            <a:solidFill>
              <a:srgbClr val="679E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hteck 1">
            <a:extLst>
              <a:ext uri="{FF2B5EF4-FFF2-40B4-BE49-F238E27FC236}">
                <a16:creationId xmlns:a16="http://schemas.microsoft.com/office/drawing/2014/main" id="{B287B62E-40F9-1752-26EC-54133C148C51}"/>
              </a:ext>
            </a:extLst>
          </p:cNvPr>
          <p:cNvSpPr/>
          <p:nvPr/>
        </p:nvSpPr>
        <p:spPr>
          <a:xfrm>
            <a:off x="2990956" y="986121"/>
            <a:ext cx="5271247" cy="1120588"/>
          </a:xfrm>
          <a:prstGeom prst="rect">
            <a:avLst/>
          </a:prstGeom>
          <a:solidFill>
            <a:srgbClr val="005D7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>
                <a:latin typeface="Arial" panose="020B0604020202020204" pitchFamily="34" charset="0"/>
                <a:cs typeface="Arial" panose="020B0604020202020204" pitchFamily="34" charset="0"/>
              </a:rPr>
              <a:t>Schulpflege</a:t>
            </a:r>
          </a:p>
          <a:p>
            <a:pPr algn="ctr"/>
            <a:r>
              <a:rPr lang="de-CH" dirty="0">
                <a:latin typeface="Arial" panose="020B0604020202020204" pitchFamily="34" charset="0"/>
                <a:cs typeface="Arial" panose="020B0604020202020204" pitchFamily="34" charset="0"/>
              </a:rPr>
              <a:t>5 Mitglieder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4CB05AC2-9A1C-3FC6-019B-133D5B475F38}"/>
              </a:ext>
            </a:extLst>
          </p:cNvPr>
          <p:cNvSpPr/>
          <p:nvPr/>
        </p:nvSpPr>
        <p:spPr>
          <a:xfrm>
            <a:off x="478692" y="2268074"/>
            <a:ext cx="1945342" cy="82577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Barbara Hugi-Jung</a:t>
            </a:r>
          </a:p>
          <a:p>
            <a:pPr algn="ctr"/>
            <a:r>
              <a:rPr lang="de-CH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Pädagogik Kindergarten, Sonderpädagogik, PR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43588D02-C309-3E5A-D2F0-11477201FB29}"/>
              </a:ext>
            </a:extLst>
          </p:cNvPr>
          <p:cNvSpPr/>
          <p:nvPr/>
        </p:nvSpPr>
        <p:spPr>
          <a:xfrm>
            <a:off x="2554020" y="2268074"/>
            <a:ext cx="1945342" cy="82577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Heike Mueller</a:t>
            </a:r>
          </a:p>
          <a:p>
            <a:pPr algn="ctr"/>
            <a:r>
              <a:rPr lang="de-CH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Pädagogik Primarschule, SZZ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1F6F6101-3E9F-B702-B45B-10469D5B6622}"/>
              </a:ext>
            </a:extLst>
          </p:cNvPr>
          <p:cNvSpPr/>
          <p:nvPr/>
        </p:nvSpPr>
        <p:spPr>
          <a:xfrm>
            <a:off x="4629348" y="2268074"/>
            <a:ext cx="1945342" cy="82577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Laetitia Dahl Bünger</a:t>
            </a:r>
          </a:p>
          <a:p>
            <a:pPr algn="ctr"/>
            <a:r>
              <a:rPr lang="de-CH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Präsidium, Elternmitwirkung, </a:t>
            </a:r>
            <a:r>
              <a:rPr lang="de-CH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Datenschutz- und Sicherheit</a:t>
            </a:r>
            <a:endParaRPr lang="de-CH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1CD4FC2E-8B64-7763-94F3-CE68173AAEC3}"/>
              </a:ext>
            </a:extLst>
          </p:cNvPr>
          <p:cNvSpPr/>
          <p:nvPr/>
        </p:nvSpPr>
        <p:spPr>
          <a:xfrm>
            <a:off x="6704676" y="2268074"/>
            <a:ext cx="1945342" cy="82577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Sandrine Chézière</a:t>
            </a:r>
          </a:p>
          <a:p>
            <a:pPr algn="ctr"/>
            <a:r>
              <a:rPr lang="de-CH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Finanzen, Logistik,</a:t>
            </a:r>
            <a:br>
              <a:rPr lang="de-CH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CH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und Sicherheit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FC9FC017-2F51-A079-A8A1-29C398EB1E6A}"/>
              </a:ext>
            </a:extLst>
          </p:cNvPr>
          <p:cNvSpPr/>
          <p:nvPr/>
        </p:nvSpPr>
        <p:spPr>
          <a:xfrm>
            <a:off x="8780004" y="2268074"/>
            <a:ext cx="1945342" cy="82577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Christoph Bürki</a:t>
            </a:r>
          </a:p>
          <a:p>
            <a:pPr algn="ctr"/>
            <a:r>
              <a:rPr lang="de-CH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Betriebe: Betreuung, Musikschule, Bibliothek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17E8BF88-FE9B-B674-5E82-2752AEF814D3}"/>
              </a:ext>
            </a:extLst>
          </p:cNvPr>
          <p:cNvSpPr/>
          <p:nvPr/>
        </p:nvSpPr>
        <p:spPr>
          <a:xfrm>
            <a:off x="478691" y="5780308"/>
            <a:ext cx="1326773" cy="60473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Sonderpädagogik, SSA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6923502E-B573-BAAA-8821-F949177CC039}"/>
              </a:ext>
            </a:extLst>
          </p:cNvPr>
          <p:cNvSpPr/>
          <p:nvPr/>
        </p:nvSpPr>
        <p:spPr>
          <a:xfrm>
            <a:off x="1876986" y="5780308"/>
            <a:ext cx="1326773" cy="60474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Lehrpersonen KG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A29D432A-F2D4-9A43-D54A-1548BED7E29F}"/>
              </a:ext>
            </a:extLst>
          </p:cNvPr>
          <p:cNvSpPr/>
          <p:nvPr/>
        </p:nvSpPr>
        <p:spPr>
          <a:xfrm>
            <a:off x="3283877" y="5780308"/>
            <a:ext cx="1326773" cy="60474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Lehrpersonen </a:t>
            </a:r>
            <a:r>
              <a:rPr lang="de-CH" sz="105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USt</a:t>
            </a:r>
            <a:endParaRPr lang="de-CH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178C5554-11BE-4F4E-CE90-FB8508D71D94}"/>
              </a:ext>
            </a:extLst>
          </p:cNvPr>
          <p:cNvSpPr/>
          <p:nvPr/>
        </p:nvSpPr>
        <p:spPr>
          <a:xfrm>
            <a:off x="4683965" y="5780301"/>
            <a:ext cx="1326773" cy="60474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Lehrpersonen </a:t>
            </a:r>
            <a:r>
              <a:rPr lang="de-CH" sz="105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MSt</a:t>
            </a:r>
            <a:endParaRPr lang="de-CH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Gerade Verbindung mit Pfeil 60">
            <a:extLst>
              <a:ext uri="{FF2B5EF4-FFF2-40B4-BE49-F238E27FC236}">
                <a16:creationId xmlns:a16="http://schemas.microsoft.com/office/drawing/2014/main" id="{D74391AE-4401-C34F-7881-344CB376F416}"/>
              </a:ext>
            </a:extLst>
          </p:cNvPr>
          <p:cNvCxnSpPr>
            <a:cxnSpLocks/>
          </p:cNvCxnSpPr>
          <p:nvPr/>
        </p:nvCxnSpPr>
        <p:spPr>
          <a:xfrm flipV="1">
            <a:off x="2305604" y="4347003"/>
            <a:ext cx="4128552" cy="224628"/>
          </a:xfrm>
          <a:prstGeom prst="straightConnector1">
            <a:avLst/>
          </a:prstGeom>
          <a:ln w="28575">
            <a:solidFill>
              <a:srgbClr val="74B23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Gerade Verbindung mit Pfeil 62">
            <a:extLst>
              <a:ext uri="{FF2B5EF4-FFF2-40B4-BE49-F238E27FC236}">
                <a16:creationId xmlns:a16="http://schemas.microsoft.com/office/drawing/2014/main" id="{235B3CED-49ED-E596-863E-FC707C1598D3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7538383" y="4288047"/>
            <a:ext cx="1241621" cy="13761"/>
          </a:xfrm>
          <a:prstGeom prst="straightConnector1">
            <a:avLst/>
          </a:prstGeom>
          <a:ln w="28575">
            <a:solidFill>
              <a:srgbClr val="E6AF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Gerade Verbindung mit Pfeil 65">
            <a:extLst>
              <a:ext uri="{FF2B5EF4-FFF2-40B4-BE49-F238E27FC236}">
                <a16:creationId xmlns:a16="http://schemas.microsoft.com/office/drawing/2014/main" id="{C78AF131-2147-5603-5F8A-586F5642078A}"/>
              </a:ext>
            </a:extLst>
          </p:cNvPr>
          <p:cNvCxnSpPr>
            <a:cxnSpLocks/>
          </p:cNvCxnSpPr>
          <p:nvPr/>
        </p:nvCxnSpPr>
        <p:spPr>
          <a:xfrm>
            <a:off x="6009145" y="3103925"/>
            <a:ext cx="695531" cy="922798"/>
          </a:xfrm>
          <a:prstGeom prst="straightConnector1">
            <a:avLst/>
          </a:prstGeom>
          <a:ln w="28575">
            <a:solidFill>
              <a:srgbClr val="0070C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r Verbinder 35">
            <a:extLst>
              <a:ext uri="{FF2B5EF4-FFF2-40B4-BE49-F238E27FC236}">
                <a16:creationId xmlns:a16="http://schemas.microsoft.com/office/drawing/2014/main" id="{1FEA163A-C0E0-E4AC-EC65-AD274670AF0E}"/>
              </a:ext>
            </a:extLst>
          </p:cNvPr>
          <p:cNvCxnSpPr>
            <a:cxnSpLocks/>
          </p:cNvCxnSpPr>
          <p:nvPr/>
        </p:nvCxnSpPr>
        <p:spPr>
          <a:xfrm>
            <a:off x="9354829" y="4840728"/>
            <a:ext cx="0" cy="1352666"/>
          </a:xfrm>
          <a:prstGeom prst="line">
            <a:avLst/>
          </a:prstGeom>
          <a:ln w="19050">
            <a:solidFill>
              <a:srgbClr val="E6A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r Verbinder 37">
            <a:extLst>
              <a:ext uri="{FF2B5EF4-FFF2-40B4-BE49-F238E27FC236}">
                <a16:creationId xmlns:a16="http://schemas.microsoft.com/office/drawing/2014/main" id="{307B6BE4-29BD-8BCB-A360-DA1EBAD1C29D}"/>
              </a:ext>
            </a:extLst>
          </p:cNvPr>
          <p:cNvCxnSpPr>
            <a:cxnSpLocks/>
          </p:cNvCxnSpPr>
          <p:nvPr/>
        </p:nvCxnSpPr>
        <p:spPr>
          <a:xfrm>
            <a:off x="8117998" y="4852388"/>
            <a:ext cx="3086024" cy="0"/>
          </a:xfrm>
          <a:prstGeom prst="line">
            <a:avLst/>
          </a:prstGeom>
          <a:ln w="19050">
            <a:solidFill>
              <a:srgbClr val="E6A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erader Verbinder 39">
            <a:extLst>
              <a:ext uri="{FF2B5EF4-FFF2-40B4-BE49-F238E27FC236}">
                <a16:creationId xmlns:a16="http://schemas.microsoft.com/office/drawing/2014/main" id="{79FE851B-D6D9-5717-580B-2D4A22182432}"/>
              </a:ext>
            </a:extLst>
          </p:cNvPr>
          <p:cNvCxnSpPr>
            <a:cxnSpLocks/>
          </p:cNvCxnSpPr>
          <p:nvPr/>
        </p:nvCxnSpPr>
        <p:spPr>
          <a:xfrm flipV="1">
            <a:off x="8117998" y="4840728"/>
            <a:ext cx="0" cy="950746"/>
          </a:xfrm>
          <a:prstGeom prst="line">
            <a:avLst/>
          </a:prstGeom>
          <a:ln w="19050">
            <a:solidFill>
              <a:srgbClr val="E6A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hteck 8">
            <a:extLst>
              <a:ext uri="{FF2B5EF4-FFF2-40B4-BE49-F238E27FC236}">
                <a16:creationId xmlns:a16="http://schemas.microsoft.com/office/drawing/2014/main" id="{BEC31CFF-CB31-02B3-2687-A28EF83EADE1}"/>
              </a:ext>
            </a:extLst>
          </p:cNvPr>
          <p:cNvSpPr/>
          <p:nvPr/>
        </p:nvSpPr>
        <p:spPr>
          <a:xfrm>
            <a:off x="8780004" y="3953130"/>
            <a:ext cx="1945342" cy="69735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Cinzia Bonati</a:t>
            </a:r>
          </a:p>
          <a:p>
            <a:pPr algn="ctr"/>
            <a:r>
              <a:rPr lang="de-CH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Aktuarin, Leitung Betriebe &amp; Schulverwaltung</a:t>
            </a:r>
          </a:p>
        </p:txBody>
      </p:sp>
      <p:cxnSp>
        <p:nvCxnSpPr>
          <p:cNvPr id="76" name="Gerader Verbinder 75">
            <a:extLst>
              <a:ext uri="{FF2B5EF4-FFF2-40B4-BE49-F238E27FC236}">
                <a16:creationId xmlns:a16="http://schemas.microsoft.com/office/drawing/2014/main" id="{D7CF6438-663A-EB63-DF61-F74BCFD306C3}"/>
              </a:ext>
            </a:extLst>
          </p:cNvPr>
          <p:cNvCxnSpPr>
            <a:cxnSpLocks/>
          </p:cNvCxnSpPr>
          <p:nvPr/>
        </p:nvCxnSpPr>
        <p:spPr>
          <a:xfrm>
            <a:off x="1145487" y="4825053"/>
            <a:ext cx="1744890" cy="0"/>
          </a:xfrm>
          <a:prstGeom prst="line">
            <a:avLst/>
          </a:prstGeom>
          <a:ln w="19050">
            <a:solidFill>
              <a:srgbClr val="679E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CEF23257-9D56-B519-6ECD-A6D0694277E2}"/>
              </a:ext>
            </a:extLst>
          </p:cNvPr>
          <p:cNvCxnSpPr>
            <a:cxnSpLocks/>
          </p:cNvCxnSpPr>
          <p:nvPr/>
        </p:nvCxnSpPr>
        <p:spPr>
          <a:xfrm>
            <a:off x="4646158" y="4287856"/>
            <a:ext cx="1787998" cy="0"/>
          </a:xfrm>
          <a:prstGeom prst="straightConnector1">
            <a:avLst/>
          </a:prstGeom>
          <a:ln w="28575">
            <a:solidFill>
              <a:srgbClr val="74B23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hteck 17">
            <a:extLst>
              <a:ext uri="{FF2B5EF4-FFF2-40B4-BE49-F238E27FC236}">
                <a16:creationId xmlns:a16="http://schemas.microsoft.com/office/drawing/2014/main" id="{93CB50AB-AD5C-4912-FC62-34461F12194C}"/>
              </a:ext>
            </a:extLst>
          </p:cNvPr>
          <p:cNvSpPr/>
          <p:nvPr/>
        </p:nvSpPr>
        <p:spPr>
          <a:xfrm>
            <a:off x="1155011" y="3908614"/>
            <a:ext cx="1735365" cy="75181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Livia Gmür</a:t>
            </a:r>
          </a:p>
          <a:p>
            <a:pPr algn="ctr"/>
            <a:r>
              <a:rPr lang="de-CH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Schulleitung 2 *</a:t>
            </a: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D1459ECC-0F97-4D8B-76C4-7996C29370DD}"/>
              </a:ext>
            </a:extLst>
          </p:cNvPr>
          <p:cNvSpPr/>
          <p:nvPr/>
        </p:nvSpPr>
        <p:spPr>
          <a:xfrm>
            <a:off x="6090418" y="5780301"/>
            <a:ext cx="1326773" cy="60474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Mitarbeitende Tagesbetreuung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315BF73C-9BAB-9949-6961-4879881B4AA8}"/>
              </a:ext>
            </a:extLst>
          </p:cNvPr>
          <p:cNvSpPr/>
          <p:nvPr/>
        </p:nvSpPr>
        <p:spPr>
          <a:xfrm>
            <a:off x="3236843" y="3934286"/>
            <a:ext cx="2018537" cy="75181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Philipp Apafi</a:t>
            </a:r>
          </a:p>
          <a:p>
            <a:pPr algn="ctr"/>
            <a:r>
              <a:rPr lang="de-CH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Schulleitung 1* (Gesamtverantwortung)</a:t>
            </a:r>
          </a:p>
        </p:txBody>
      </p:sp>
      <p:cxnSp>
        <p:nvCxnSpPr>
          <p:cNvPr id="62" name="Gerader Verbinder 61">
            <a:extLst>
              <a:ext uri="{FF2B5EF4-FFF2-40B4-BE49-F238E27FC236}">
                <a16:creationId xmlns:a16="http://schemas.microsoft.com/office/drawing/2014/main" id="{228F99EF-CA98-C5E5-5D71-017E95ADF57A}"/>
              </a:ext>
            </a:extLst>
          </p:cNvPr>
          <p:cNvCxnSpPr>
            <a:cxnSpLocks/>
            <a:endCxn id="21" idx="0"/>
          </p:cNvCxnSpPr>
          <p:nvPr/>
        </p:nvCxnSpPr>
        <p:spPr>
          <a:xfrm>
            <a:off x="6753804" y="4825053"/>
            <a:ext cx="1" cy="955248"/>
          </a:xfrm>
          <a:prstGeom prst="line">
            <a:avLst/>
          </a:prstGeom>
          <a:ln w="19050">
            <a:solidFill>
              <a:srgbClr val="679E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Gerader Verbinder 79">
            <a:extLst>
              <a:ext uri="{FF2B5EF4-FFF2-40B4-BE49-F238E27FC236}">
                <a16:creationId xmlns:a16="http://schemas.microsoft.com/office/drawing/2014/main" id="{676C2ADF-4847-65A3-7490-156CE3481C1F}"/>
              </a:ext>
            </a:extLst>
          </p:cNvPr>
          <p:cNvCxnSpPr>
            <a:cxnSpLocks/>
          </p:cNvCxnSpPr>
          <p:nvPr/>
        </p:nvCxnSpPr>
        <p:spPr>
          <a:xfrm flipH="1">
            <a:off x="3846297" y="4686098"/>
            <a:ext cx="8390" cy="1105376"/>
          </a:xfrm>
          <a:prstGeom prst="line">
            <a:avLst/>
          </a:prstGeom>
          <a:ln w="19050">
            <a:solidFill>
              <a:srgbClr val="679E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hteck 81">
            <a:extLst>
              <a:ext uri="{FF2B5EF4-FFF2-40B4-BE49-F238E27FC236}">
                <a16:creationId xmlns:a16="http://schemas.microsoft.com/office/drawing/2014/main" id="{EC2E3EDB-56AC-5A09-379B-A2C2394F051C}"/>
              </a:ext>
            </a:extLst>
          </p:cNvPr>
          <p:cNvSpPr/>
          <p:nvPr/>
        </p:nvSpPr>
        <p:spPr>
          <a:xfrm>
            <a:off x="3953876" y="5093826"/>
            <a:ext cx="656772" cy="51296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Stufen-leitung USt*</a:t>
            </a:r>
          </a:p>
        </p:txBody>
      </p:sp>
      <p:sp>
        <p:nvSpPr>
          <p:cNvPr id="83" name="Rechteck 82">
            <a:extLst>
              <a:ext uri="{FF2B5EF4-FFF2-40B4-BE49-F238E27FC236}">
                <a16:creationId xmlns:a16="http://schemas.microsoft.com/office/drawing/2014/main" id="{D4494CCB-53E5-71AE-99D6-EB9BDD7C778D}"/>
              </a:ext>
            </a:extLst>
          </p:cNvPr>
          <p:cNvSpPr/>
          <p:nvPr/>
        </p:nvSpPr>
        <p:spPr>
          <a:xfrm>
            <a:off x="5352373" y="5094952"/>
            <a:ext cx="656772" cy="51296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Stufen-leitung </a:t>
            </a:r>
            <a:r>
              <a:rPr lang="de-CH" sz="105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MSt</a:t>
            </a:r>
            <a:r>
              <a:rPr lang="de-CH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84" name="Rechteck 83">
            <a:extLst>
              <a:ext uri="{FF2B5EF4-FFF2-40B4-BE49-F238E27FC236}">
                <a16:creationId xmlns:a16="http://schemas.microsoft.com/office/drawing/2014/main" id="{E477D956-9E2E-D022-3A5C-83E305639A94}"/>
              </a:ext>
            </a:extLst>
          </p:cNvPr>
          <p:cNvSpPr/>
          <p:nvPr/>
        </p:nvSpPr>
        <p:spPr>
          <a:xfrm>
            <a:off x="2543471" y="5093825"/>
            <a:ext cx="656772" cy="51296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Stufen-leitung KG*</a:t>
            </a:r>
          </a:p>
        </p:txBody>
      </p:sp>
      <p:sp>
        <p:nvSpPr>
          <p:cNvPr id="86" name="Rechteck 85">
            <a:extLst>
              <a:ext uri="{FF2B5EF4-FFF2-40B4-BE49-F238E27FC236}">
                <a16:creationId xmlns:a16="http://schemas.microsoft.com/office/drawing/2014/main" id="{9C604715-6D63-86C9-EFD7-8B8C0D419EF8}"/>
              </a:ext>
            </a:extLst>
          </p:cNvPr>
          <p:cNvSpPr/>
          <p:nvPr/>
        </p:nvSpPr>
        <p:spPr>
          <a:xfrm>
            <a:off x="478697" y="3437879"/>
            <a:ext cx="444554" cy="2253265"/>
          </a:xfrm>
          <a:prstGeom prst="rect">
            <a:avLst/>
          </a:prstGeom>
          <a:noFill/>
          <a:ln>
            <a:solidFill>
              <a:srgbClr val="7030A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CH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*Mitglieder der Steuergruppe</a:t>
            </a:r>
          </a:p>
        </p:txBody>
      </p:sp>
      <p:sp>
        <p:nvSpPr>
          <p:cNvPr id="87" name="Rechteck 86">
            <a:extLst>
              <a:ext uri="{FF2B5EF4-FFF2-40B4-BE49-F238E27FC236}">
                <a16:creationId xmlns:a16="http://schemas.microsoft.com/office/drawing/2014/main" id="{E4A06130-39B9-C7BB-1593-21549BF2C0BC}"/>
              </a:ext>
            </a:extLst>
          </p:cNvPr>
          <p:cNvSpPr/>
          <p:nvPr/>
        </p:nvSpPr>
        <p:spPr>
          <a:xfrm>
            <a:off x="6120337" y="4915742"/>
            <a:ext cx="1326773" cy="54487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05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Bettina Berger</a:t>
            </a:r>
          </a:p>
          <a:p>
            <a:pPr algn="ctr"/>
            <a:r>
              <a:rPr lang="de-CH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Leitung Tages-betreuung</a:t>
            </a:r>
          </a:p>
        </p:txBody>
      </p:sp>
      <p:sp>
        <p:nvSpPr>
          <p:cNvPr id="59" name="Ellipse 58">
            <a:extLst>
              <a:ext uri="{FF2B5EF4-FFF2-40B4-BE49-F238E27FC236}">
                <a16:creationId xmlns:a16="http://schemas.microsoft.com/office/drawing/2014/main" id="{288871F4-0B81-8050-DBF8-26F6602727D8}"/>
              </a:ext>
            </a:extLst>
          </p:cNvPr>
          <p:cNvSpPr/>
          <p:nvPr/>
        </p:nvSpPr>
        <p:spPr>
          <a:xfrm>
            <a:off x="6214894" y="3910188"/>
            <a:ext cx="1500808" cy="69735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Geschäfts-leitung</a:t>
            </a: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E469D012-6CD0-2C10-671A-79C357D5172A}"/>
              </a:ext>
            </a:extLst>
          </p:cNvPr>
          <p:cNvSpPr/>
          <p:nvPr/>
        </p:nvSpPr>
        <p:spPr>
          <a:xfrm>
            <a:off x="7559181" y="4922022"/>
            <a:ext cx="1147277" cy="51296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05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Moritz Baltzer</a:t>
            </a:r>
          </a:p>
          <a:p>
            <a:pPr algn="ctr"/>
            <a:r>
              <a:rPr lang="de-CH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Leitung  Musikschule</a:t>
            </a:r>
          </a:p>
        </p:txBody>
      </p:sp>
      <p:sp>
        <p:nvSpPr>
          <p:cNvPr id="42" name="Rechteck 41">
            <a:extLst>
              <a:ext uri="{FF2B5EF4-FFF2-40B4-BE49-F238E27FC236}">
                <a16:creationId xmlns:a16="http://schemas.microsoft.com/office/drawing/2014/main" id="{5ACB040B-77DE-3850-F5C6-FD80C45B637D}"/>
              </a:ext>
            </a:extLst>
          </p:cNvPr>
          <p:cNvSpPr/>
          <p:nvPr/>
        </p:nvSpPr>
        <p:spPr>
          <a:xfrm>
            <a:off x="7529536" y="5791474"/>
            <a:ext cx="1176925" cy="60474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Mitarbeitende Musikschule</a:t>
            </a:r>
          </a:p>
        </p:txBody>
      </p:sp>
      <p:sp>
        <p:nvSpPr>
          <p:cNvPr id="45" name="Rechteck 44">
            <a:extLst>
              <a:ext uri="{FF2B5EF4-FFF2-40B4-BE49-F238E27FC236}">
                <a16:creationId xmlns:a16="http://schemas.microsoft.com/office/drawing/2014/main" id="{0B838633-B3D3-7295-FACB-272672F3A58C}"/>
              </a:ext>
            </a:extLst>
          </p:cNvPr>
          <p:cNvSpPr/>
          <p:nvPr/>
        </p:nvSpPr>
        <p:spPr>
          <a:xfrm>
            <a:off x="10612598" y="5791474"/>
            <a:ext cx="1188770" cy="60474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Mitarbeitende Schulverwaltung</a:t>
            </a:r>
          </a:p>
        </p:txBody>
      </p:sp>
      <p:sp>
        <p:nvSpPr>
          <p:cNvPr id="50" name="Rechteck 49">
            <a:extLst>
              <a:ext uri="{FF2B5EF4-FFF2-40B4-BE49-F238E27FC236}">
                <a16:creationId xmlns:a16="http://schemas.microsoft.com/office/drawing/2014/main" id="{C5D36A81-35F4-5CD7-DBE7-B1B06EE0F7C2}"/>
              </a:ext>
            </a:extLst>
          </p:cNvPr>
          <p:cNvSpPr/>
          <p:nvPr/>
        </p:nvSpPr>
        <p:spPr>
          <a:xfrm>
            <a:off x="9989682" y="5791474"/>
            <a:ext cx="585494" cy="60474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TICTS</a:t>
            </a:r>
          </a:p>
        </p:txBody>
      </p:sp>
      <p:sp>
        <p:nvSpPr>
          <p:cNvPr id="51" name="Rechteck 50">
            <a:extLst>
              <a:ext uri="{FF2B5EF4-FFF2-40B4-BE49-F238E27FC236}">
                <a16:creationId xmlns:a16="http://schemas.microsoft.com/office/drawing/2014/main" id="{FD0CFCDE-19FE-623D-4E3A-967D481D5202}"/>
              </a:ext>
            </a:extLst>
          </p:cNvPr>
          <p:cNvSpPr/>
          <p:nvPr/>
        </p:nvSpPr>
        <p:spPr>
          <a:xfrm>
            <a:off x="8796014" y="4928017"/>
            <a:ext cx="1147276" cy="51296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05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Yvonne Rüegg</a:t>
            </a:r>
          </a:p>
          <a:p>
            <a:pPr algn="ctr"/>
            <a:r>
              <a:rPr lang="de-CH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Leitung  Bibliothek</a:t>
            </a:r>
          </a:p>
        </p:txBody>
      </p:sp>
      <p:sp>
        <p:nvSpPr>
          <p:cNvPr id="52" name="Rechteck 51">
            <a:extLst>
              <a:ext uri="{FF2B5EF4-FFF2-40B4-BE49-F238E27FC236}">
                <a16:creationId xmlns:a16="http://schemas.microsoft.com/office/drawing/2014/main" id="{0C3C6EB2-FA95-118B-5217-E1573FDDA352}"/>
              </a:ext>
            </a:extLst>
          </p:cNvPr>
          <p:cNvSpPr/>
          <p:nvPr/>
        </p:nvSpPr>
        <p:spPr>
          <a:xfrm>
            <a:off x="8766367" y="5788336"/>
            <a:ext cx="1176925" cy="60474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Mitarbeitende Bibliothek</a:t>
            </a:r>
          </a:p>
        </p:txBody>
      </p:sp>
      <p:cxnSp>
        <p:nvCxnSpPr>
          <p:cNvPr id="58" name="Gerader Verbinder 57">
            <a:extLst>
              <a:ext uri="{FF2B5EF4-FFF2-40B4-BE49-F238E27FC236}">
                <a16:creationId xmlns:a16="http://schemas.microsoft.com/office/drawing/2014/main" id="{AAE405F0-F954-B5B3-76F4-69374A978345}"/>
              </a:ext>
            </a:extLst>
          </p:cNvPr>
          <p:cNvCxnSpPr>
            <a:cxnSpLocks/>
          </p:cNvCxnSpPr>
          <p:nvPr/>
        </p:nvCxnSpPr>
        <p:spPr>
          <a:xfrm>
            <a:off x="10282429" y="4840728"/>
            <a:ext cx="0" cy="947608"/>
          </a:xfrm>
          <a:prstGeom prst="line">
            <a:avLst/>
          </a:prstGeom>
          <a:ln w="19050">
            <a:solidFill>
              <a:srgbClr val="E6A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Gerader Verbinder 66">
            <a:extLst>
              <a:ext uri="{FF2B5EF4-FFF2-40B4-BE49-F238E27FC236}">
                <a16:creationId xmlns:a16="http://schemas.microsoft.com/office/drawing/2014/main" id="{47C1610C-A64A-F914-FC73-7972162815FA}"/>
              </a:ext>
            </a:extLst>
          </p:cNvPr>
          <p:cNvCxnSpPr>
            <a:cxnSpLocks/>
          </p:cNvCxnSpPr>
          <p:nvPr/>
        </p:nvCxnSpPr>
        <p:spPr>
          <a:xfrm>
            <a:off x="11204022" y="4852388"/>
            <a:ext cx="5922" cy="939086"/>
          </a:xfrm>
          <a:prstGeom prst="line">
            <a:avLst/>
          </a:prstGeom>
          <a:ln w="19050">
            <a:solidFill>
              <a:srgbClr val="E6A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7577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E8FE5A71-9CAF-8894-973C-2B0DE6B67428}"/>
              </a:ext>
            </a:extLst>
          </p:cNvPr>
          <p:cNvSpPr txBox="1"/>
          <p:nvPr/>
        </p:nvSpPr>
        <p:spPr>
          <a:xfrm>
            <a:off x="3196266" y="246536"/>
            <a:ext cx="48606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800" b="1" dirty="0">
                <a:latin typeface="Arial" panose="020B0604020202020204" pitchFamily="34" charset="0"/>
                <a:cs typeface="Arial" panose="020B0604020202020204" pitchFamily="34" charset="0"/>
              </a:rPr>
              <a:t>Organigramm ab 2026/2027</a:t>
            </a: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4FB01BE7-EC7F-1998-255C-70AB8E04EF67}"/>
              </a:ext>
            </a:extLst>
          </p:cNvPr>
          <p:cNvGrpSpPr/>
          <p:nvPr/>
        </p:nvGrpSpPr>
        <p:grpSpPr>
          <a:xfrm>
            <a:off x="256750" y="985421"/>
            <a:ext cx="11713309" cy="5410799"/>
            <a:chOff x="478691" y="2268074"/>
            <a:chExt cx="11322677" cy="4128146"/>
          </a:xfrm>
        </p:grpSpPr>
        <p:cxnSp>
          <p:nvCxnSpPr>
            <p:cNvPr id="26" name="Gerader Verbinder 25">
              <a:extLst>
                <a:ext uri="{FF2B5EF4-FFF2-40B4-BE49-F238E27FC236}">
                  <a16:creationId xmlns:a16="http://schemas.microsoft.com/office/drawing/2014/main" id="{F502B8C1-2979-6B08-A165-96A25028E2E5}"/>
                </a:ext>
              </a:extLst>
            </p:cNvPr>
            <p:cNvCxnSpPr>
              <a:cxnSpLocks/>
            </p:cNvCxnSpPr>
            <p:nvPr/>
          </p:nvCxnSpPr>
          <p:spPr>
            <a:xfrm>
              <a:off x="9777877" y="3918930"/>
              <a:ext cx="0" cy="947608"/>
            </a:xfrm>
            <a:prstGeom prst="line">
              <a:avLst/>
            </a:prstGeom>
            <a:ln w="19050">
              <a:solidFill>
                <a:srgbClr val="E6A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r Verbinder 29">
              <a:extLst>
                <a:ext uri="{FF2B5EF4-FFF2-40B4-BE49-F238E27FC236}">
                  <a16:creationId xmlns:a16="http://schemas.microsoft.com/office/drawing/2014/main" id="{92CEC10A-3D0B-ED30-C028-898AAA431E00}"/>
                </a:ext>
              </a:extLst>
            </p:cNvPr>
            <p:cNvCxnSpPr>
              <a:cxnSpLocks/>
            </p:cNvCxnSpPr>
            <p:nvPr/>
          </p:nvCxnSpPr>
          <p:spPr>
            <a:xfrm>
              <a:off x="5691861" y="4827966"/>
              <a:ext cx="0" cy="288000"/>
            </a:xfrm>
            <a:prstGeom prst="line">
              <a:avLst/>
            </a:prstGeom>
            <a:ln w="19050">
              <a:solidFill>
                <a:srgbClr val="679E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Gerader Verbinder 28">
              <a:extLst>
                <a:ext uri="{FF2B5EF4-FFF2-40B4-BE49-F238E27FC236}">
                  <a16:creationId xmlns:a16="http://schemas.microsoft.com/office/drawing/2014/main" id="{195F89F1-01F9-D371-62A0-B72CFF8CBAF6}"/>
                </a:ext>
              </a:extLst>
            </p:cNvPr>
            <p:cNvCxnSpPr>
              <a:cxnSpLocks/>
            </p:cNvCxnSpPr>
            <p:nvPr/>
          </p:nvCxnSpPr>
          <p:spPr>
            <a:xfrm>
              <a:off x="4298036" y="4834519"/>
              <a:ext cx="0" cy="288000"/>
            </a:xfrm>
            <a:prstGeom prst="line">
              <a:avLst/>
            </a:prstGeom>
            <a:ln w="19050">
              <a:solidFill>
                <a:srgbClr val="679E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r Verbinder 18">
              <a:extLst>
                <a:ext uri="{FF2B5EF4-FFF2-40B4-BE49-F238E27FC236}">
                  <a16:creationId xmlns:a16="http://schemas.microsoft.com/office/drawing/2014/main" id="{E7C72B9D-187F-CFCF-5FE2-45E2F89FCE64}"/>
                </a:ext>
              </a:extLst>
            </p:cNvPr>
            <p:cNvCxnSpPr>
              <a:cxnSpLocks/>
            </p:cNvCxnSpPr>
            <p:nvPr/>
          </p:nvCxnSpPr>
          <p:spPr>
            <a:xfrm>
              <a:off x="2881986" y="4822022"/>
              <a:ext cx="0" cy="288000"/>
            </a:xfrm>
            <a:prstGeom prst="line">
              <a:avLst/>
            </a:prstGeom>
            <a:ln w="19050">
              <a:solidFill>
                <a:srgbClr val="679E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Gerader Verbinder 78">
              <a:extLst>
                <a:ext uri="{FF2B5EF4-FFF2-40B4-BE49-F238E27FC236}">
                  <a16:creationId xmlns:a16="http://schemas.microsoft.com/office/drawing/2014/main" id="{5996F3D9-E820-FBDF-B57C-7673AC7DB0E8}"/>
                </a:ext>
              </a:extLst>
            </p:cNvPr>
            <p:cNvCxnSpPr>
              <a:cxnSpLocks/>
            </p:cNvCxnSpPr>
            <p:nvPr/>
          </p:nvCxnSpPr>
          <p:spPr>
            <a:xfrm>
              <a:off x="2441449" y="4825053"/>
              <a:ext cx="0" cy="1056635"/>
            </a:xfrm>
            <a:prstGeom prst="line">
              <a:avLst/>
            </a:prstGeom>
            <a:ln w="19050">
              <a:solidFill>
                <a:srgbClr val="679E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Gerader Verbinder 54">
              <a:extLst>
                <a:ext uri="{FF2B5EF4-FFF2-40B4-BE49-F238E27FC236}">
                  <a16:creationId xmlns:a16="http://schemas.microsoft.com/office/drawing/2014/main" id="{F13F229B-1BC5-9DA2-E4EA-EE24A690E9D6}"/>
                </a:ext>
              </a:extLst>
            </p:cNvPr>
            <p:cNvCxnSpPr>
              <a:cxnSpLocks/>
            </p:cNvCxnSpPr>
            <p:nvPr/>
          </p:nvCxnSpPr>
          <p:spPr>
            <a:xfrm>
              <a:off x="4237137" y="3566160"/>
              <a:ext cx="0" cy="462238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Gerader Verbinder 55">
              <a:extLst>
                <a:ext uri="{FF2B5EF4-FFF2-40B4-BE49-F238E27FC236}">
                  <a16:creationId xmlns:a16="http://schemas.microsoft.com/office/drawing/2014/main" id="{3018228A-B149-DC6A-35C5-E752C00E1B06}"/>
                </a:ext>
              </a:extLst>
            </p:cNvPr>
            <p:cNvCxnSpPr>
              <a:cxnSpLocks/>
            </p:cNvCxnSpPr>
            <p:nvPr/>
          </p:nvCxnSpPr>
          <p:spPr>
            <a:xfrm>
              <a:off x="1851029" y="3556422"/>
              <a:ext cx="0" cy="470301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Gerader Verbinder 38">
              <a:extLst>
                <a:ext uri="{FF2B5EF4-FFF2-40B4-BE49-F238E27FC236}">
                  <a16:creationId xmlns:a16="http://schemas.microsoft.com/office/drawing/2014/main" id="{7DE25EEC-5668-E9AE-BE33-52860FDFCC34}"/>
                </a:ext>
              </a:extLst>
            </p:cNvPr>
            <p:cNvCxnSpPr>
              <a:cxnSpLocks/>
            </p:cNvCxnSpPr>
            <p:nvPr/>
          </p:nvCxnSpPr>
          <p:spPr>
            <a:xfrm>
              <a:off x="2318127" y="4347003"/>
              <a:ext cx="1029263" cy="0"/>
            </a:xfrm>
            <a:prstGeom prst="line">
              <a:avLst/>
            </a:prstGeom>
            <a:ln w="19050">
              <a:solidFill>
                <a:srgbClr val="679E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r Verbinder 21">
              <a:extLst>
                <a:ext uri="{FF2B5EF4-FFF2-40B4-BE49-F238E27FC236}">
                  <a16:creationId xmlns:a16="http://schemas.microsoft.com/office/drawing/2014/main" id="{17526781-0375-C0EF-4E14-DA010F527CA4}"/>
                </a:ext>
              </a:extLst>
            </p:cNvPr>
            <p:cNvCxnSpPr/>
            <p:nvPr/>
          </p:nvCxnSpPr>
          <p:spPr>
            <a:xfrm>
              <a:off x="6964745" y="3556422"/>
              <a:ext cx="0" cy="526774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Gerader Verbinder 53">
              <a:extLst>
                <a:ext uri="{FF2B5EF4-FFF2-40B4-BE49-F238E27FC236}">
                  <a16:creationId xmlns:a16="http://schemas.microsoft.com/office/drawing/2014/main" id="{8070A0E9-C703-C5CD-EEF1-DA91E4E154C5}"/>
                </a:ext>
              </a:extLst>
            </p:cNvPr>
            <p:cNvCxnSpPr>
              <a:cxnSpLocks/>
            </p:cNvCxnSpPr>
            <p:nvPr/>
          </p:nvCxnSpPr>
          <p:spPr>
            <a:xfrm>
              <a:off x="2179393" y="2651760"/>
              <a:ext cx="6829209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Gerader Verbinder 33">
              <a:extLst>
                <a:ext uri="{FF2B5EF4-FFF2-40B4-BE49-F238E27FC236}">
                  <a16:creationId xmlns:a16="http://schemas.microsoft.com/office/drawing/2014/main" id="{45D03102-F26F-1B08-9CFF-922DBF2F97D3}"/>
                </a:ext>
              </a:extLst>
            </p:cNvPr>
            <p:cNvCxnSpPr/>
            <p:nvPr/>
          </p:nvCxnSpPr>
          <p:spPr>
            <a:xfrm>
              <a:off x="9775880" y="3556422"/>
              <a:ext cx="0" cy="526774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Gerader Verbinder 34">
              <a:extLst>
                <a:ext uri="{FF2B5EF4-FFF2-40B4-BE49-F238E27FC236}">
                  <a16:creationId xmlns:a16="http://schemas.microsoft.com/office/drawing/2014/main" id="{FEB8C853-4849-D5AB-F1F4-C28CCEE7BBEF}"/>
                </a:ext>
              </a:extLst>
            </p:cNvPr>
            <p:cNvCxnSpPr>
              <a:cxnSpLocks/>
            </p:cNvCxnSpPr>
            <p:nvPr/>
          </p:nvCxnSpPr>
          <p:spPr>
            <a:xfrm>
              <a:off x="5631026" y="2916796"/>
              <a:ext cx="0" cy="649364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Gerader Verbinder 36">
              <a:extLst>
                <a:ext uri="{FF2B5EF4-FFF2-40B4-BE49-F238E27FC236}">
                  <a16:creationId xmlns:a16="http://schemas.microsoft.com/office/drawing/2014/main" id="{BB97F5B1-A18E-098E-F50C-900EB7B7A71C}"/>
                </a:ext>
              </a:extLst>
            </p:cNvPr>
            <p:cNvCxnSpPr>
              <a:cxnSpLocks/>
            </p:cNvCxnSpPr>
            <p:nvPr/>
          </p:nvCxnSpPr>
          <p:spPr>
            <a:xfrm>
              <a:off x="1851029" y="3566160"/>
              <a:ext cx="7924851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Gerader Verbinder 43">
              <a:extLst>
                <a:ext uri="{FF2B5EF4-FFF2-40B4-BE49-F238E27FC236}">
                  <a16:creationId xmlns:a16="http://schemas.microsoft.com/office/drawing/2014/main" id="{6CD05518-6154-612A-6342-D5284793626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54687" y="4825053"/>
              <a:ext cx="2899117" cy="8879"/>
            </a:xfrm>
            <a:prstGeom prst="line">
              <a:avLst/>
            </a:prstGeom>
            <a:ln w="19050">
              <a:solidFill>
                <a:srgbClr val="679E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Gerader Verbinder 45">
              <a:extLst>
                <a:ext uri="{FF2B5EF4-FFF2-40B4-BE49-F238E27FC236}">
                  <a16:creationId xmlns:a16="http://schemas.microsoft.com/office/drawing/2014/main" id="{D936243B-EE6D-EDED-5E5D-E46E43DB3E38}"/>
                </a:ext>
              </a:extLst>
            </p:cNvPr>
            <p:cNvCxnSpPr>
              <a:cxnSpLocks/>
            </p:cNvCxnSpPr>
            <p:nvPr/>
          </p:nvCxnSpPr>
          <p:spPr>
            <a:xfrm>
              <a:off x="5241180" y="4825053"/>
              <a:ext cx="0" cy="955248"/>
            </a:xfrm>
            <a:prstGeom prst="line">
              <a:avLst/>
            </a:prstGeom>
            <a:ln w="19050">
              <a:solidFill>
                <a:srgbClr val="679E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Gerader Verbinder 47">
              <a:extLst>
                <a:ext uri="{FF2B5EF4-FFF2-40B4-BE49-F238E27FC236}">
                  <a16:creationId xmlns:a16="http://schemas.microsoft.com/office/drawing/2014/main" id="{EFFBAF1C-BD19-6B7C-E2E6-C6447EEB1DF3}"/>
                </a:ext>
              </a:extLst>
            </p:cNvPr>
            <p:cNvCxnSpPr>
              <a:cxnSpLocks/>
            </p:cNvCxnSpPr>
            <p:nvPr/>
          </p:nvCxnSpPr>
          <p:spPr>
            <a:xfrm>
              <a:off x="1843761" y="4631523"/>
              <a:ext cx="0" cy="202409"/>
            </a:xfrm>
            <a:prstGeom prst="line">
              <a:avLst/>
            </a:prstGeom>
            <a:ln w="19050">
              <a:solidFill>
                <a:srgbClr val="679E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rader Verbinder 48">
              <a:extLst>
                <a:ext uri="{FF2B5EF4-FFF2-40B4-BE49-F238E27FC236}">
                  <a16:creationId xmlns:a16="http://schemas.microsoft.com/office/drawing/2014/main" id="{9E32C19A-1896-BF4B-8693-1924465A3BA5}"/>
                </a:ext>
              </a:extLst>
            </p:cNvPr>
            <p:cNvCxnSpPr>
              <a:cxnSpLocks/>
            </p:cNvCxnSpPr>
            <p:nvPr/>
          </p:nvCxnSpPr>
          <p:spPr>
            <a:xfrm>
              <a:off x="1155011" y="4825053"/>
              <a:ext cx="0" cy="1056635"/>
            </a:xfrm>
            <a:prstGeom prst="line">
              <a:avLst/>
            </a:prstGeom>
            <a:ln w="19050">
              <a:solidFill>
                <a:srgbClr val="679E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4CB05AC2-9A1C-3FC6-019B-133D5B475F38}"/>
                </a:ext>
              </a:extLst>
            </p:cNvPr>
            <p:cNvSpPr/>
            <p:nvPr/>
          </p:nvSpPr>
          <p:spPr>
            <a:xfrm>
              <a:off x="478692" y="2268074"/>
              <a:ext cx="1945342" cy="726141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Pädagogik Kindergarten, Sonderpädagogik, PR</a:t>
              </a:r>
            </a:p>
          </p:txBody>
        </p:sp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43588D02-C309-3E5A-D2F0-11477201FB29}"/>
                </a:ext>
              </a:extLst>
            </p:cNvPr>
            <p:cNvSpPr/>
            <p:nvPr/>
          </p:nvSpPr>
          <p:spPr>
            <a:xfrm>
              <a:off x="2554020" y="2268074"/>
              <a:ext cx="1945342" cy="726141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Pädagogik Primarschule, SZZ</a:t>
              </a:r>
              <a:endParaRPr lang="de-CH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1F6F6101-3E9F-B702-B45B-10469D5B6622}"/>
                </a:ext>
              </a:extLst>
            </p:cNvPr>
            <p:cNvSpPr/>
            <p:nvPr/>
          </p:nvSpPr>
          <p:spPr>
            <a:xfrm>
              <a:off x="4629348" y="2268074"/>
              <a:ext cx="1945342" cy="726141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Präsidium, Elternmitwirkung, </a:t>
              </a:r>
              <a:r>
                <a:rPr lang="de-CH" sz="11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Datenschutz- und Sicherheit</a:t>
              </a:r>
              <a:endParaRPr lang="de-CH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1CD4FC2E-8B64-7763-94F3-CE68173AAEC3}"/>
                </a:ext>
              </a:extLst>
            </p:cNvPr>
            <p:cNvSpPr/>
            <p:nvPr/>
          </p:nvSpPr>
          <p:spPr>
            <a:xfrm>
              <a:off x="6704676" y="2268074"/>
              <a:ext cx="1945342" cy="726141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Finanzen, </a:t>
              </a:r>
              <a:r>
                <a:rPr lang="de-CH"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Logistik,</a:t>
              </a:r>
              <a:br>
                <a:rPr lang="de-CH"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de-CH"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IT und Sicherheit</a:t>
              </a:r>
              <a:endParaRPr lang="de-CH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FC9FC017-2F51-A079-A8A1-29C398EB1E6A}"/>
                </a:ext>
              </a:extLst>
            </p:cNvPr>
            <p:cNvSpPr/>
            <p:nvPr/>
          </p:nvSpPr>
          <p:spPr>
            <a:xfrm>
              <a:off x="8780004" y="2268074"/>
              <a:ext cx="1945342" cy="726141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Betriebe: </a:t>
              </a:r>
              <a:r>
                <a:rPr lang="de-CH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Betreuung, Musikschule, Bibliothek</a:t>
              </a:r>
            </a:p>
          </p:txBody>
        </p:sp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17E8BF88-FE9B-B674-5E82-2752AEF814D3}"/>
                </a:ext>
              </a:extLst>
            </p:cNvPr>
            <p:cNvSpPr/>
            <p:nvPr/>
          </p:nvSpPr>
          <p:spPr>
            <a:xfrm>
              <a:off x="478691" y="5780308"/>
              <a:ext cx="1326773" cy="604739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105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Sonderpädagogik, SSA</a:t>
              </a:r>
            </a:p>
          </p:txBody>
        </p: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6923502E-B573-BAAA-8821-F949177CC039}"/>
                </a:ext>
              </a:extLst>
            </p:cNvPr>
            <p:cNvSpPr/>
            <p:nvPr/>
          </p:nvSpPr>
          <p:spPr>
            <a:xfrm>
              <a:off x="1876986" y="5780308"/>
              <a:ext cx="1326773" cy="604741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105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Lehrpersonen KG</a:t>
              </a:r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A29D432A-F2D4-9A43-D54A-1548BED7E29F}"/>
                </a:ext>
              </a:extLst>
            </p:cNvPr>
            <p:cNvSpPr/>
            <p:nvPr/>
          </p:nvSpPr>
          <p:spPr>
            <a:xfrm>
              <a:off x="3283877" y="5780308"/>
              <a:ext cx="1326773" cy="604743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105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Lehrpersonen </a:t>
              </a:r>
              <a:r>
                <a:rPr lang="de-CH" sz="105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USt</a:t>
              </a:r>
              <a:endParaRPr lang="de-CH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178C5554-11BE-4F4E-CE90-FB8508D71D94}"/>
                </a:ext>
              </a:extLst>
            </p:cNvPr>
            <p:cNvSpPr/>
            <p:nvPr/>
          </p:nvSpPr>
          <p:spPr>
            <a:xfrm>
              <a:off x="4683965" y="5780301"/>
              <a:ext cx="1326773" cy="604746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105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Lehrpersonen </a:t>
              </a:r>
              <a:r>
                <a:rPr lang="de-CH" sz="105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MSt</a:t>
              </a:r>
              <a:endParaRPr lang="de-CH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1" name="Gerade Verbindung mit Pfeil 60">
              <a:extLst>
                <a:ext uri="{FF2B5EF4-FFF2-40B4-BE49-F238E27FC236}">
                  <a16:creationId xmlns:a16="http://schemas.microsoft.com/office/drawing/2014/main" id="{D74391AE-4401-C34F-7881-344CB376F4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05604" y="4347003"/>
              <a:ext cx="4128552" cy="224628"/>
            </a:xfrm>
            <a:prstGeom prst="straightConnector1">
              <a:avLst/>
            </a:prstGeom>
            <a:ln w="28575">
              <a:solidFill>
                <a:srgbClr val="74B23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Gerade Verbindung mit Pfeil 62">
              <a:extLst>
                <a:ext uri="{FF2B5EF4-FFF2-40B4-BE49-F238E27FC236}">
                  <a16:creationId xmlns:a16="http://schemas.microsoft.com/office/drawing/2014/main" id="{235B3CED-49ED-E596-863E-FC707C1598D3}"/>
                </a:ext>
              </a:extLst>
            </p:cNvPr>
            <p:cNvCxnSpPr>
              <a:cxnSpLocks/>
              <a:stCxn id="9" idx="1"/>
            </p:cNvCxnSpPr>
            <p:nvPr/>
          </p:nvCxnSpPr>
          <p:spPr>
            <a:xfrm flipH="1">
              <a:off x="7538383" y="4287731"/>
              <a:ext cx="1241621" cy="316"/>
            </a:xfrm>
            <a:prstGeom prst="straightConnector1">
              <a:avLst/>
            </a:prstGeom>
            <a:ln w="28575">
              <a:solidFill>
                <a:srgbClr val="E6AF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Gerade Verbindung mit Pfeil 65">
              <a:extLst>
                <a:ext uri="{FF2B5EF4-FFF2-40B4-BE49-F238E27FC236}">
                  <a16:creationId xmlns:a16="http://schemas.microsoft.com/office/drawing/2014/main" id="{C78AF131-2147-5603-5F8A-586F5642078A}"/>
                </a:ext>
              </a:extLst>
            </p:cNvPr>
            <p:cNvCxnSpPr>
              <a:cxnSpLocks/>
            </p:cNvCxnSpPr>
            <p:nvPr/>
          </p:nvCxnSpPr>
          <p:spPr>
            <a:xfrm>
              <a:off x="5956121" y="3012193"/>
              <a:ext cx="748555" cy="1014530"/>
            </a:xfrm>
            <a:prstGeom prst="straightConnector1">
              <a:avLst/>
            </a:prstGeom>
            <a:ln w="28575">
              <a:solidFill>
                <a:srgbClr val="0070C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Gerader Verbinder 35">
              <a:extLst>
                <a:ext uri="{FF2B5EF4-FFF2-40B4-BE49-F238E27FC236}">
                  <a16:creationId xmlns:a16="http://schemas.microsoft.com/office/drawing/2014/main" id="{1FEA163A-C0E0-E4AC-EC65-AD274670AF0E}"/>
                </a:ext>
              </a:extLst>
            </p:cNvPr>
            <p:cNvCxnSpPr>
              <a:cxnSpLocks/>
            </p:cNvCxnSpPr>
            <p:nvPr/>
          </p:nvCxnSpPr>
          <p:spPr>
            <a:xfrm>
              <a:off x="9354829" y="4840728"/>
              <a:ext cx="0" cy="1352666"/>
            </a:xfrm>
            <a:prstGeom prst="line">
              <a:avLst/>
            </a:prstGeom>
            <a:ln w="19050">
              <a:solidFill>
                <a:srgbClr val="E6A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Gerader Verbinder 37">
              <a:extLst>
                <a:ext uri="{FF2B5EF4-FFF2-40B4-BE49-F238E27FC236}">
                  <a16:creationId xmlns:a16="http://schemas.microsoft.com/office/drawing/2014/main" id="{307B6BE4-29BD-8BCB-A360-DA1EBAD1C29D}"/>
                </a:ext>
              </a:extLst>
            </p:cNvPr>
            <p:cNvCxnSpPr>
              <a:cxnSpLocks/>
            </p:cNvCxnSpPr>
            <p:nvPr/>
          </p:nvCxnSpPr>
          <p:spPr>
            <a:xfrm>
              <a:off x="8117998" y="4852388"/>
              <a:ext cx="3086024" cy="0"/>
            </a:xfrm>
            <a:prstGeom prst="line">
              <a:avLst/>
            </a:prstGeom>
            <a:ln w="19050">
              <a:solidFill>
                <a:srgbClr val="E6A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Gerader Verbinder 39">
              <a:extLst>
                <a:ext uri="{FF2B5EF4-FFF2-40B4-BE49-F238E27FC236}">
                  <a16:creationId xmlns:a16="http://schemas.microsoft.com/office/drawing/2014/main" id="{79FE851B-D6D9-5717-580B-2D4A221824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17998" y="4840728"/>
              <a:ext cx="0" cy="950746"/>
            </a:xfrm>
            <a:prstGeom prst="line">
              <a:avLst/>
            </a:prstGeom>
            <a:ln w="19050">
              <a:solidFill>
                <a:srgbClr val="E6A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BEC31CFF-CB31-02B3-2687-A28EF83EADE1}"/>
                </a:ext>
              </a:extLst>
            </p:cNvPr>
            <p:cNvSpPr/>
            <p:nvPr/>
          </p:nvSpPr>
          <p:spPr>
            <a:xfrm>
              <a:off x="8780004" y="3924976"/>
              <a:ext cx="1945342" cy="72551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Aktuarin, Leitung Betriebe &amp; Schulverwaltung</a:t>
              </a:r>
            </a:p>
          </p:txBody>
        </p:sp>
        <p:cxnSp>
          <p:nvCxnSpPr>
            <p:cNvPr id="76" name="Gerader Verbinder 75">
              <a:extLst>
                <a:ext uri="{FF2B5EF4-FFF2-40B4-BE49-F238E27FC236}">
                  <a16:creationId xmlns:a16="http://schemas.microsoft.com/office/drawing/2014/main" id="{D7CF6438-663A-EB63-DF61-F74BCFD306C3}"/>
                </a:ext>
              </a:extLst>
            </p:cNvPr>
            <p:cNvCxnSpPr>
              <a:cxnSpLocks/>
            </p:cNvCxnSpPr>
            <p:nvPr/>
          </p:nvCxnSpPr>
          <p:spPr>
            <a:xfrm>
              <a:off x="1145487" y="4825053"/>
              <a:ext cx="1744890" cy="0"/>
            </a:xfrm>
            <a:prstGeom prst="line">
              <a:avLst/>
            </a:prstGeom>
            <a:ln w="19050">
              <a:solidFill>
                <a:srgbClr val="679E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 Verbindung mit Pfeil 9">
              <a:extLst>
                <a:ext uri="{FF2B5EF4-FFF2-40B4-BE49-F238E27FC236}">
                  <a16:creationId xmlns:a16="http://schemas.microsoft.com/office/drawing/2014/main" id="{CEF23257-9D56-B519-6ECD-A6D0694277E2}"/>
                </a:ext>
              </a:extLst>
            </p:cNvPr>
            <p:cNvCxnSpPr>
              <a:cxnSpLocks/>
            </p:cNvCxnSpPr>
            <p:nvPr/>
          </p:nvCxnSpPr>
          <p:spPr>
            <a:xfrm>
              <a:off x="4646158" y="4287856"/>
              <a:ext cx="1787998" cy="0"/>
            </a:xfrm>
            <a:prstGeom prst="straightConnector1">
              <a:avLst/>
            </a:prstGeom>
            <a:ln w="28575">
              <a:solidFill>
                <a:srgbClr val="74B23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93CB50AB-AD5C-4912-FC62-34461F12194C}"/>
                </a:ext>
              </a:extLst>
            </p:cNvPr>
            <p:cNvSpPr/>
            <p:nvPr/>
          </p:nvSpPr>
          <p:spPr>
            <a:xfrm>
              <a:off x="1145487" y="3932380"/>
              <a:ext cx="1744889" cy="726141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Schulleitung 2 *</a:t>
              </a:r>
            </a:p>
          </p:txBody>
        </p:sp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D1459ECC-0F97-4D8B-76C4-7996C29370DD}"/>
                </a:ext>
              </a:extLst>
            </p:cNvPr>
            <p:cNvSpPr/>
            <p:nvPr/>
          </p:nvSpPr>
          <p:spPr>
            <a:xfrm>
              <a:off x="6090418" y="5780301"/>
              <a:ext cx="1326773" cy="604746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105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Mitarbeitende Tagesbetreuung</a:t>
              </a:r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315BF73C-9BAB-9949-6961-4879881B4AA8}"/>
                </a:ext>
              </a:extLst>
            </p:cNvPr>
            <p:cNvSpPr/>
            <p:nvPr/>
          </p:nvSpPr>
          <p:spPr>
            <a:xfrm>
              <a:off x="3236843" y="3940584"/>
              <a:ext cx="2018537" cy="717937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Schulleitung 1* (Gesamtverantwortung)</a:t>
              </a:r>
            </a:p>
          </p:txBody>
        </p:sp>
        <p:cxnSp>
          <p:nvCxnSpPr>
            <p:cNvPr id="62" name="Gerader Verbinder 61">
              <a:extLst>
                <a:ext uri="{FF2B5EF4-FFF2-40B4-BE49-F238E27FC236}">
                  <a16:creationId xmlns:a16="http://schemas.microsoft.com/office/drawing/2014/main" id="{228F99EF-CA98-C5E5-5D71-017E95ADF57A}"/>
                </a:ext>
              </a:extLst>
            </p:cNvPr>
            <p:cNvCxnSpPr>
              <a:cxnSpLocks/>
              <a:endCxn id="21" idx="0"/>
            </p:cNvCxnSpPr>
            <p:nvPr/>
          </p:nvCxnSpPr>
          <p:spPr>
            <a:xfrm>
              <a:off x="6753804" y="4825053"/>
              <a:ext cx="1" cy="955248"/>
            </a:xfrm>
            <a:prstGeom prst="line">
              <a:avLst/>
            </a:prstGeom>
            <a:ln w="19050">
              <a:solidFill>
                <a:srgbClr val="679E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Gerader Verbinder 79">
              <a:extLst>
                <a:ext uri="{FF2B5EF4-FFF2-40B4-BE49-F238E27FC236}">
                  <a16:creationId xmlns:a16="http://schemas.microsoft.com/office/drawing/2014/main" id="{676C2ADF-4847-65A3-7490-156CE3481C1F}"/>
                </a:ext>
              </a:extLst>
            </p:cNvPr>
            <p:cNvCxnSpPr>
              <a:cxnSpLocks/>
            </p:cNvCxnSpPr>
            <p:nvPr/>
          </p:nvCxnSpPr>
          <p:spPr>
            <a:xfrm>
              <a:off x="3846297" y="4650486"/>
              <a:ext cx="0" cy="1140988"/>
            </a:xfrm>
            <a:prstGeom prst="line">
              <a:avLst/>
            </a:prstGeom>
            <a:ln w="19050">
              <a:solidFill>
                <a:srgbClr val="679E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Rechteck 81">
              <a:extLst>
                <a:ext uri="{FF2B5EF4-FFF2-40B4-BE49-F238E27FC236}">
                  <a16:creationId xmlns:a16="http://schemas.microsoft.com/office/drawing/2014/main" id="{EC2E3EDB-56AC-5A09-379B-A2C2394F051C}"/>
                </a:ext>
              </a:extLst>
            </p:cNvPr>
            <p:cNvSpPr/>
            <p:nvPr/>
          </p:nvSpPr>
          <p:spPr>
            <a:xfrm>
              <a:off x="3953876" y="5093826"/>
              <a:ext cx="656772" cy="512969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105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Stufen-leitung USt*</a:t>
              </a:r>
            </a:p>
          </p:txBody>
        </p:sp>
        <p:sp>
          <p:nvSpPr>
            <p:cNvPr id="83" name="Rechteck 82">
              <a:extLst>
                <a:ext uri="{FF2B5EF4-FFF2-40B4-BE49-F238E27FC236}">
                  <a16:creationId xmlns:a16="http://schemas.microsoft.com/office/drawing/2014/main" id="{D4494CCB-53E5-71AE-99D6-EB9BDD7C778D}"/>
                </a:ext>
              </a:extLst>
            </p:cNvPr>
            <p:cNvSpPr/>
            <p:nvPr/>
          </p:nvSpPr>
          <p:spPr>
            <a:xfrm>
              <a:off x="5352373" y="5094952"/>
              <a:ext cx="656772" cy="512969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105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Stufen-leitung </a:t>
              </a:r>
              <a:r>
                <a:rPr lang="de-CH" sz="105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MSt</a:t>
              </a:r>
              <a:r>
                <a:rPr lang="de-CH" sz="105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  <p:sp>
          <p:nvSpPr>
            <p:cNvPr id="84" name="Rechteck 83">
              <a:extLst>
                <a:ext uri="{FF2B5EF4-FFF2-40B4-BE49-F238E27FC236}">
                  <a16:creationId xmlns:a16="http://schemas.microsoft.com/office/drawing/2014/main" id="{E477D956-9E2E-D022-3A5C-83E305639A94}"/>
                </a:ext>
              </a:extLst>
            </p:cNvPr>
            <p:cNvSpPr/>
            <p:nvPr/>
          </p:nvSpPr>
          <p:spPr>
            <a:xfrm>
              <a:off x="2543471" y="5089025"/>
              <a:ext cx="656772" cy="512969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105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Stufen-leitung KG*</a:t>
              </a:r>
            </a:p>
          </p:txBody>
        </p:sp>
        <p:sp>
          <p:nvSpPr>
            <p:cNvPr id="86" name="Rechteck 85">
              <a:extLst>
                <a:ext uri="{FF2B5EF4-FFF2-40B4-BE49-F238E27FC236}">
                  <a16:creationId xmlns:a16="http://schemas.microsoft.com/office/drawing/2014/main" id="{9C604715-6D63-86C9-EFD7-8B8C0D419EF8}"/>
                </a:ext>
              </a:extLst>
            </p:cNvPr>
            <p:cNvSpPr/>
            <p:nvPr/>
          </p:nvSpPr>
          <p:spPr>
            <a:xfrm>
              <a:off x="478697" y="3437879"/>
              <a:ext cx="444554" cy="2253265"/>
            </a:xfrm>
            <a:prstGeom prst="rect">
              <a:avLst/>
            </a:prstGeom>
            <a:noFill/>
            <a:ln>
              <a:solidFill>
                <a:srgbClr val="7030A0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de-CH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*Mitglieder der Steuergruppe</a:t>
              </a:r>
            </a:p>
          </p:txBody>
        </p:sp>
        <p:sp>
          <p:nvSpPr>
            <p:cNvPr id="87" name="Rechteck 86">
              <a:extLst>
                <a:ext uri="{FF2B5EF4-FFF2-40B4-BE49-F238E27FC236}">
                  <a16:creationId xmlns:a16="http://schemas.microsoft.com/office/drawing/2014/main" id="{E4A06130-39B9-C7BB-1593-21549BF2C0BC}"/>
                </a:ext>
              </a:extLst>
            </p:cNvPr>
            <p:cNvSpPr/>
            <p:nvPr/>
          </p:nvSpPr>
          <p:spPr>
            <a:xfrm>
              <a:off x="6340429" y="4915742"/>
              <a:ext cx="862909" cy="512969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105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Leitung  Tages-betreuung</a:t>
              </a:r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288871F4-0B81-8050-DBF8-26F6602727D8}"/>
                </a:ext>
              </a:extLst>
            </p:cNvPr>
            <p:cNvSpPr/>
            <p:nvPr/>
          </p:nvSpPr>
          <p:spPr>
            <a:xfrm>
              <a:off x="6214894" y="3910188"/>
              <a:ext cx="1500808" cy="697355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Geschäfts-leitung</a:t>
              </a:r>
            </a:p>
          </p:txBody>
        </p:sp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E469D012-6CD0-2C10-671A-79C357D5172A}"/>
                </a:ext>
              </a:extLst>
            </p:cNvPr>
            <p:cNvSpPr/>
            <p:nvPr/>
          </p:nvSpPr>
          <p:spPr>
            <a:xfrm>
              <a:off x="7686544" y="4922022"/>
              <a:ext cx="862909" cy="51296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105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Leitung  Musik-schule</a:t>
              </a:r>
            </a:p>
          </p:txBody>
        </p:sp>
        <p:sp>
          <p:nvSpPr>
            <p:cNvPr id="42" name="Rechteck 41">
              <a:extLst>
                <a:ext uri="{FF2B5EF4-FFF2-40B4-BE49-F238E27FC236}">
                  <a16:creationId xmlns:a16="http://schemas.microsoft.com/office/drawing/2014/main" id="{5ACB040B-77DE-3850-F5C6-FD80C45B637D}"/>
                </a:ext>
              </a:extLst>
            </p:cNvPr>
            <p:cNvSpPr/>
            <p:nvPr/>
          </p:nvSpPr>
          <p:spPr>
            <a:xfrm>
              <a:off x="7529536" y="5791474"/>
              <a:ext cx="1176925" cy="60474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105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Mitarbeitende Musikschule</a:t>
              </a:r>
            </a:p>
          </p:txBody>
        </p:sp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id="{0B838633-B3D3-7295-FACB-272672F3A58C}"/>
                </a:ext>
              </a:extLst>
            </p:cNvPr>
            <p:cNvSpPr/>
            <p:nvPr/>
          </p:nvSpPr>
          <p:spPr>
            <a:xfrm>
              <a:off x="10612598" y="5791474"/>
              <a:ext cx="1188770" cy="60474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105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Mitarbeitende Schulverwaltung</a:t>
              </a:r>
            </a:p>
          </p:txBody>
        </p:sp>
        <p:sp>
          <p:nvSpPr>
            <p:cNvPr id="50" name="Rechteck 49">
              <a:extLst>
                <a:ext uri="{FF2B5EF4-FFF2-40B4-BE49-F238E27FC236}">
                  <a16:creationId xmlns:a16="http://schemas.microsoft.com/office/drawing/2014/main" id="{C5D36A81-35F4-5CD7-DBE7-B1B06EE0F7C2}"/>
                </a:ext>
              </a:extLst>
            </p:cNvPr>
            <p:cNvSpPr/>
            <p:nvPr/>
          </p:nvSpPr>
          <p:spPr>
            <a:xfrm>
              <a:off x="9989682" y="5791474"/>
              <a:ext cx="585494" cy="60474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105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TICTS</a:t>
              </a:r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FD0CFCDE-19FE-623D-4E3A-967D481D5202}"/>
                </a:ext>
              </a:extLst>
            </p:cNvPr>
            <p:cNvSpPr/>
            <p:nvPr/>
          </p:nvSpPr>
          <p:spPr>
            <a:xfrm>
              <a:off x="8923375" y="4904786"/>
              <a:ext cx="862909" cy="51296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105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Leitung  Bibliothek</a:t>
              </a:r>
            </a:p>
          </p:txBody>
        </p: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0C3C6EB2-FA95-118B-5217-E1573FDDA352}"/>
                </a:ext>
              </a:extLst>
            </p:cNvPr>
            <p:cNvSpPr/>
            <p:nvPr/>
          </p:nvSpPr>
          <p:spPr>
            <a:xfrm>
              <a:off x="8766367" y="5788336"/>
              <a:ext cx="1176925" cy="60474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CH" sz="105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Mitarbeitende Bibliothek</a:t>
              </a:r>
            </a:p>
          </p:txBody>
        </p:sp>
        <p:cxnSp>
          <p:nvCxnSpPr>
            <p:cNvPr id="58" name="Gerader Verbinder 57">
              <a:extLst>
                <a:ext uri="{FF2B5EF4-FFF2-40B4-BE49-F238E27FC236}">
                  <a16:creationId xmlns:a16="http://schemas.microsoft.com/office/drawing/2014/main" id="{AAE405F0-F954-B5B3-76F4-69374A978345}"/>
                </a:ext>
              </a:extLst>
            </p:cNvPr>
            <p:cNvCxnSpPr>
              <a:cxnSpLocks/>
            </p:cNvCxnSpPr>
            <p:nvPr/>
          </p:nvCxnSpPr>
          <p:spPr>
            <a:xfrm>
              <a:off x="10282429" y="4840728"/>
              <a:ext cx="0" cy="947608"/>
            </a:xfrm>
            <a:prstGeom prst="line">
              <a:avLst/>
            </a:prstGeom>
            <a:ln w="19050">
              <a:solidFill>
                <a:srgbClr val="E6A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Gerader Verbinder 66">
              <a:extLst>
                <a:ext uri="{FF2B5EF4-FFF2-40B4-BE49-F238E27FC236}">
                  <a16:creationId xmlns:a16="http://schemas.microsoft.com/office/drawing/2014/main" id="{47C1610C-A64A-F914-FC73-7972162815FA}"/>
                </a:ext>
              </a:extLst>
            </p:cNvPr>
            <p:cNvCxnSpPr>
              <a:cxnSpLocks/>
            </p:cNvCxnSpPr>
            <p:nvPr/>
          </p:nvCxnSpPr>
          <p:spPr>
            <a:xfrm>
              <a:off x="11204022" y="4852388"/>
              <a:ext cx="5922" cy="939086"/>
            </a:xfrm>
            <a:prstGeom prst="line">
              <a:avLst/>
            </a:prstGeom>
            <a:ln w="19050">
              <a:solidFill>
                <a:srgbClr val="E6A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51702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202</Words>
  <Application>Microsoft Office PowerPoint</Application>
  <PresentationFormat>Breitbild</PresentationFormat>
  <Paragraphs>65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Egon Fischer (EFI)</dc:creator>
  <cp:lastModifiedBy>Monika Haesler</cp:lastModifiedBy>
  <cp:revision>50</cp:revision>
  <dcterms:created xsi:type="dcterms:W3CDTF">2024-01-21T06:59:15Z</dcterms:created>
  <dcterms:modified xsi:type="dcterms:W3CDTF">2026-08-24T13:56:48Z</dcterms:modified>
</cp:coreProperties>
</file>